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373" r:id="rId8"/>
    <p:sldId id="1419"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373"/>
            <p14:sldId id="1419"/>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oleObject" Target="../embeddings/oleObject7.bin"/><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emf"/><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ds-stratgic-work/Sales-Prediction.git" TargetMode="External"/><Relationship Id="rId3" Type="http://schemas.openxmlformats.org/officeDocument/2006/relationships/notesSlide" Target="../notesSlides/notesSlide3.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5" name="TextBox 4">
            <a:extLst>
              <a:ext uri="{FF2B5EF4-FFF2-40B4-BE49-F238E27FC236}">
                <a16:creationId xmlns:a16="http://schemas.microsoft.com/office/drawing/2014/main" id="{F2313AA1-FB1F-71D2-8150-3A116F488C81}"/>
              </a:ext>
            </a:extLst>
          </p:cNvPr>
          <p:cNvSpPr txBox="1"/>
          <p:nvPr/>
        </p:nvSpPr>
        <p:spPr>
          <a:xfrm>
            <a:off x="580103" y="2054942"/>
            <a:ext cx="7384026" cy="1200329"/>
          </a:xfrm>
          <a:prstGeom prst="rect">
            <a:avLst/>
          </a:prstGeom>
          <a:noFill/>
        </p:spPr>
        <p:txBody>
          <a:bodyPr wrap="square" rtlCol="0">
            <a:spAutoFit/>
          </a:bodyPr>
          <a:lstStyle/>
          <a:p>
            <a:r>
              <a:rPr lang="en-US" sz="3600" dirty="0">
                <a:solidFill>
                  <a:srgbClr val="C00000"/>
                </a:solidFill>
              </a:rPr>
              <a:t>Retail Sales Prediction: </a:t>
            </a:r>
          </a:p>
          <a:p>
            <a:pPr algn="ctr"/>
            <a:r>
              <a:rPr lang="en-US" sz="3600" dirty="0">
                <a:solidFill>
                  <a:srgbClr val="C00000"/>
                </a:solidFill>
              </a:rPr>
              <a:t>		Walmart Data</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 and Business Objective</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Model build </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
        <p:nvSpPr>
          <p:cNvPr id="4" name="TextBox 3">
            <a:extLst>
              <a:ext uri="{FF2B5EF4-FFF2-40B4-BE49-F238E27FC236}">
                <a16:creationId xmlns:a16="http://schemas.microsoft.com/office/drawing/2014/main" id="{AADE7032-F137-2769-93E9-97A16B914CDD}"/>
              </a:ext>
            </a:extLst>
          </p:cNvPr>
          <p:cNvSpPr txBox="1"/>
          <p:nvPr/>
        </p:nvSpPr>
        <p:spPr>
          <a:xfrm>
            <a:off x="1531341" y="2888189"/>
            <a:ext cx="4798142" cy="461665"/>
          </a:xfrm>
          <a:prstGeom prst="rect">
            <a:avLst/>
          </a:prstGeom>
          <a:noFill/>
        </p:spPr>
        <p:txBody>
          <a:bodyPr wrap="square" rtlCol="0">
            <a:spAutoFit/>
          </a:bodyPr>
          <a:lstStyle/>
          <a:p>
            <a:r>
              <a:rPr lang="en-US" sz="2400" b="1" dirty="0"/>
              <a:t>Sales Prediction &amp; Optimization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58500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bg1"/>
                </a:solidFill>
              </a:rPr>
              <a:t>Introduction and Business Objective</a:t>
            </a:r>
          </a:p>
        </p:txBody>
      </p:sp>
      <p:sp>
        <p:nvSpPr>
          <p:cNvPr id="10" name="TextBox 9">
            <a:extLst>
              <a:ext uri="{FF2B5EF4-FFF2-40B4-BE49-F238E27FC236}">
                <a16:creationId xmlns:a16="http://schemas.microsoft.com/office/drawing/2014/main" id="{9369D6A7-F041-89F1-3C71-7C8A48CA5CB9}"/>
              </a:ext>
            </a:extLst>
          </p:cNvPr>
          <p:cNvSpPr txBox="1"/>
          <p:nvPr/>
        </p:nvSpPr>
        <p:spPr>
          <a:xfrm>
            <a:off x="953729" y="3261856"/>
            <a:ext cx="10491020" cy="3754874"/>
          </a:xfrm>
          <a:prstGeom prst="rect">
            <a:avLst/>
          </a:prstGeom>
          <a:noFill/>
        </p:spPr>
        <p:txBody>
          <a:bodyPr wrap="square" rtlCol="0">
            <a:spAutoFit/>
          </a:bodyPr>
          <a:lstStyle/>
          <a:p>
            <a:r>
              <a:rPr lang="en-US" dirty="0"/>
              <a:t>    </a:t>
            </a:r>
            <a:r>
              <a:rPr lang="en-US" sz="1600" dirty="0"/>
              <a:t>The new century is an outburst of data. These data are in continuous use of growing technology. The Retailers like Walmart, consider this data as their biggest asset to predict future sales and help in planning to generate profits and compete with other organizations. </a:t>
            </a:r>
          </a:p>
          <a:p>
            <a:endParaRPr lang="en-US" sz="1600" dirty="0"/>
          </a:p>
          <a:p>
            <a:r>
              <a:rPr lang="en-US" sz="1600" dirty="0"/>
              <a:t>    The purpose of this project is to predict weekly sales using Walmart’s data. The historical data has been collected from Kaggle.com which contains 45 stores, the size and types of stores, and department information for each store. In addition, this dataset contains information on whether the week is a holiday week or not. The other influential information in the data set is about factors like CPI(Consumer Price Index), temperature, fuel price, promotional markdown, and unemployment rate.</a:t>
            </a:r>
          </a:p>
          <a:p>
            <a:endParaRPr lang="en-US" sz="1600" dirty="0"/>
          </a:p>
          <a:p>
            <a:r>
              <a:rPr lang="en-US" sz="1600" dirty="0"/>
              <a:t>    Using the predictive real-time machine learning analysis the retailers can understand the optimal attainable prices for each customer and identify the right pricing to increase sales.</a:t>
            </a:r>
          </a:p>
          <a:p>
            <a:endParaRPr lang="en-US" sz="1600" dirty="0"/>
          </a:p>
          <a:p>
            <a:endParaRPr lang="en-US" sz="1600" dirty="0"/>
          </a:p>
          <a:p>
            <a:endParaRPr lang="en-US" dirty="0"/>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Сквиркл">
            <a:extLst>
              <a:ext uri="{FF2B5EF4-FFF2-40B4-BE49-F238E27FC236}">
                <a16:creationId xmlns:a16="http://schemas.microsoft.com/office/drawing/2014/main" id="{1D3FE265-9606-66C4-F890-ECCA8D5ABCBC}"/>
              </a:ext>
            </a:extLst>
          </p:cNvPr>
          <p:cNvSpPr/>
          <p:nvPr/>
        </p:nvSpPr>
        <p:spPr>
          <a:xfrm>
            <a:off x="394358" y="948982"/>
            <a:ext cx="3871486" cy="4950762"/>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lang="en-US" sz="1050" b="0"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sym typeface="Arial"/>
            </a:endParaRPr>
          </a:p>
        </p:txBody>
      </p:sp>
      <p:sp>
        <p:nvSpPr>
          <p:cNvPr id="15" name="Rectangle: Top Corners Rounded 14">
            <a:extLst>
              <a:ext uri="{FF2B5EF4-FFF2-40B4-BE49-F238E27FC236}">
                <a16:creationId xmlns:a16="http://schemas.microsoft.com/office/drawing/2014/main" id="{127AEAD8-EA32-6F20-AAF0-CC5FA3C81126}"/>
              </a:ext>
            </a:extLst>
          </p:cNvPr>
          <p:cNvSpPr/>
          <p:nvPr/>
        </p:nvSpPr>
        <p:spPr>
          <a:xfrm>
            <a:off x="463371" y="1025054"/>
            <a:ext cx="3860951" cy="325760"/>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DATA SNAPSHOT</a:t>
            </a:r>
          </a:p>
        </p:txBody>
      </p:sp>
      <p:pic>
        <p:nvPicPr>
          <p:cNvPr id="16" name="Graphic 15">
            <a:extLst>
              <a:ext uri="{FF2B5EF4-FFF2-40B4-BE49-F238E27FC236}">
                <a16:creationId xmlns:a16="http://schemas.microsoft.com/office/drawing/2014/main" id="{8F9CAB16-94DF-591C-B94E-5552E4C24B7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62186" y="1086559"/>
            <a:ext cx="210718" cy="210718"/>
          </a:xfrm>
          <a:prstGeom prst="rect">
            <a:avLst/>
          </a:prstGeom>
        </p:spPr>
      </p:pic>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22649" y="4109560"/>
            <a:ext cx="262142" cy="262142"/>
          </a:xfrm>
          <a:prstGeom prst="rect">
            <a:avLst/>
          </a:prstGeom>
        </p:spPr>
      </p:pic>
      <p:sp>
        <p:nvSpPr>
          <p:cNvPr id="9" name="Сквиркл">
            <a:extLst>
              <a:ext uri="{FF2B5EF4-FFF2-40B4-BE49-F238E27FC236}">
                <a16:creationId xmlns:a16="http://schemas.microsoft.com/office/drawing/2014/main" id="{DA2DC9C0-4D70-6169-5CD3-9B8DEA39BB75}"/>
              </a:ext>
            </a:extLst>
          </p:cNvPr>
          <p:cNvSpPr/>
          <p:nvPr/>
        </p:nvSpPr>
        <p:spPr>
          <a:xfrm>
            <a:off x="6948239" y="923200"/>
            <a:ext cx="3998985" cy="5113805"/>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dirty="0">
              <a:ln>
                <a:noFill/>
              </a:ln>
              <a:solidFill>
                <a:srgbClr val="000000"/>
              </a:solidFill>
              <a:effectLst/>
              <a:uLnTx/>
              <a:uFillTx/>
              <a:latin typeface="Century Gothic" panose="020B0502020202020204" pitchFamily="34" charset="0"/>
              <a:ea typeface="+mn-ea"/>
              <a:cs typeface="+mn-cs"/>
              <a:sym typeface="Arial"/>
            </a:endParaRPr>
          </a:p>
        </p:txBody>
      </p:sp>
      <p:sp>
        <p:nvSpPr>
          <p:cNvPr id="17" name="Rectangle: Top Corners Rounded 16">
            <a:extLst>
              <a:ext uri="{FF2B5EF4-FFF2-40B4-BE49-F238E27FC236}">
                <a16:creationId xmlns:a16="http://schemas.microsoft.com/office/drawing/2014/main" id="{7FF9EE39-B918-C43C-3E16-483AD2E9BC7C}"/>
              </a:ext>
            </a:extLst>
          </p:cNvPr>
          <p:cNvSpPr/>
          <p:nvPr/>
        </p:nvSpPr>
        <p:spPr>
          <a:xfrm flipH="1">
            <a:off x="7017256" y="999273"/>
            <a:ext cx="3860951" cy="3257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MODEL USED</a:t>
            </a:r>
          </a:p>
        </p:txBody>
      </p:sp>
      <p:pic>
        <p:nvPicPr>
          <p:cNvPr id="18" name="Graphic 17">
            <a:extLst>
              <a:ext uri="{FF2B5EF4-FFF2-40B4-BE49-F238E27FC236}">
                <a16:creationId xmlns:a16="http://schemas.microsoft.com/office/drawing/2014/main" id="{76BE4071-9361-9AA7-5064-02738CD4EFC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147417" y="1076399"/>
            <a:ext cx="210718" cy="210718"/>
          </a:xfrm>
          <a:prstGeom prst="rect">
            <a:avLst/>
          </a:prstGeom>
        </p:spPr>
      </p:pic>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355600" y="222693"/>
            <a:ext cx="11480800" cy="307777"/>
          </a:xfrm>
          <a:noFill/>
          <a:ln>
            <a:noFill/>
          </a:ln>
        </p:spPr>
        <p:txBody>
          <a:bodyPr spcFirstLastPara="1" vert="horz" wrap="square" lIns="0" tIns="0" rIns="0" bIns="0" anchor="t" anchorCtr="0">
            <a:spAutoFit/>
          </a:bodyPr>
          <a:lstStyle/>
          <a:p>
            <a:r>
              <a:rPr lang="en-IN" sz="2000" dirty="0"/>
              <a:t>Sales Prediction - Retailers</a:t>
            </a:r>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2" name="TextBox 1">
            <a:extLst>
              <a:ext uri="{FF2B5EF4-FFF2-40B4-BE49-F238E27FC236}">
                <a16:creationId xmlns:a16="http://schemas.microsoft.com/office/drawing/2014/main" id="{53C0BD3E-4AC3-0BCF-9315-78DB002BEE95}"/>
              </a:ext>
            </a:extLst>
          </p:cNvPr>
          <p:cNvSpPr txBox="1"/>
          <p:nvPr/>
        </p:nvSpPr>
        <p:spPr>
          <a:xfrm>
            <a:off x="580103" y="1486682"/>
            <a:ext cx="3444177" cy="3754874"/>
          </a:xfrm>
          <a:prstGeom prst="rect">
            <a:avLst/>
          </a:prstGeom>
          <a:noFill/>
        </p:spPr>
        <p:txBody>
          <a:bodyPr wrap="square" rtlCol="0">
            <a:spAutoFit/>
          </a:bodyPr>
          <a:lstStyle/>
          <a:p>
            <a:r>
              <a:rPr lang="en-US" b="1" dirty="0"/>
              <a:t>features.csv</a:t>
            </a:r>
          </a:p>
          <a:p>
            <a:r>
              <a:rPr lang="en-US" dirty="0"/>
              <a:t>Store - the store number</a:t>
            </a:r>
          </a:p>
          <a:p>
            <a:r>
              <a:rPr lang="en-US" dirty="0"/>
              <a:t>Date - the week</a:t>
            </a:r>
          </a:p>
          <a:p>
            <a:r>
              <a:rPr lang="en-US" dirty="0"/>
              <a:t>Temperature - average temperature in the region</a:t>
            </a:r>
          </a:p>
          <a:p>
            <a:r>
              <a:rPr lang="en-US" dirty="0"/>
              <a:t>Fuel Price – the cost of fuel in the region</a:t>
            </a:r>
          </a:p>
          <a:p>
            <a:r>
              <a:rPr lang="en-US" dirty="0"/>
              <a:t>MarkDown1-5 - anonymized data related to promotional markdowns </a:t>
            </a:r>
          </a:p>
          <a:p>
            <a:r>
              <a:rPr lang="en-US" dirty="0"/>
              <a:t>CPI - Consumer price index</a:t>
            </a:r>
          </a:p>
          <a:p>
            <a:r>
              <a:rPr lang="en-US" dirty="0"/>
              <a:t>Unemployment - the unemployment rate</a:t>
            </a:r>
          </a:p>
          <a:p>
            <a:r>
              <a:rPr lang="en-US" dirty="0"/>
              <a:t>IsHoliday - whether the week is a special holiday week</a:t>
            </a:r>
          </a:p>
          <a:p>
            <a:endParaRPr lang="en-US" dirty="0"/>
          </a:p>
          <a:p>
            <a:r>
              <a:rPr lang="en-US" b="1" dirty="0"/>
              <a:t>stores.csv</a:t>
            </a:r>
          </a:p>
          <a:p>
            <a:r>
              <a:rPr lang="en-US" dirty="0"/>
              <a:t>This file contains anonymized information about the 45 stores, indicating the type and size of the store.</a:t>
            </a:r>
          </a:p>
        </p:txBody>
      </p:sp>
      <p:sp>
        <p:nvSpPr>
          <p:cNvPr id="3" name="TextBox 2">
            <a:extLst>
              <a:ext uri="{FF2B5EF4-FFF2-40B4-BE49-F238E27FC236}">
                <a16:creationId xmlns:a16="http://schemas.microsoft.com/office/drawing/2014/main" id="{5345CB74-7C90-21E2-6392-04238A23D5BA}"/>
              </a:ext>
            </a:extLst>
          </p:cNvPr>
          <p:cNvSpPr txBox="1"/>
          <p:nvPr/>
        </p:nvSpPr>
        <p:spPr>
          <a:xfrm>
            <a:off x="7062125" y="1576877"/>
            <a:ext cx="3714746" cy="1815882"/>
          </a:xfrm>
          <a:prstGeom prst="rect">
            <a:avLst/>
          </a:prstGeom>
          <a:noFill/>
        </p:spPr>
        <p:txBody>
          <a:bodyPr wrap="square" rtlCol="0">
            <a:spAutoFit/>
          </a:bodyPr>
          <a:lstStyle/>
          <a:p>
            <a:pPr algn="ctr"/>
            <a:r>
              <a:rPr lang="en-US" b="1" dirty="0"/>
              <a:t>Linier Model:</a:t>
            </a:r>
          </a:p>
          <a:p>
            <a:pPr algn="ctr"/>
            <a:r>
              <a:rPr lang="en-US" b="1" dirty="0"/>
              <a:t> </a:t>
            </a:r>
          </a:p>
          <a:p>
            <a:pPr algn="ctr"/>
            <a:r>
              <a:rPr lang="it-IT" dirty="0"/>
              <a:t>LinearRegression</a:t>
            </a:r>
          </a:p>
          <a:p>
            <a:pPr algn="ctr"/>
            <a:r>
              <a:rPr lang="it-IT" dirty="0"/>
              <a:t>Ridge</a:t>
            </a:r>
          </a:p>
          <a:p>
            <a:pPr algn="ctr"/>
            <a:r>
              <a:rPr lang="it-IT" dirty="0"/>
              <a:t>Lasso</a:t>
            </a:r>
          </a:p>
          <a:p>
            <a:pPr algn="ctr"/>
            <a:r>
              <a:rPr lang="it-IT" dirty="0"/>
              <a:t>ElasticNet</a:t>
            </a:r>
          </a:p>
          <a:p>
            <a:pPr algn="ctr"/>
            <a:r>
              <a:rPr lang="it-IT" dirty="0"/>
              <a:t>SGDRegressor</a:t>
            </a:r>
          </a:p>
          <a:p>
            <a:endParaRPr lang="it-IT" dirty="0"/>
          </a:p>
        </p:txBody>
      </p:sp>
      <p:sp>
        <p:nvSpPr>
          <p:cNvPr id="6" name="TextBox 5">
            <a:extLst>
              <a:ext uri="{FF2B5EF4-FFF2-40B4-BE49-F238E27FC236}">
                <a16:creationId xmlns:a16="http://schemas.microsoft.com/office/drawing/2014/main" id="{765C6CBC-2BB2-8177-35B4-209A4245FF1E}"/>
              </a:ext>
            </a:extLst>
          </p:cNvPr>
          <p:cNvSpPr txBox="1"/>
          <p:nvPr/>
        </p:nvSpPr>
        <p:spPr>
          <a:xfrm>
            <a:off x="7205822" y="3628653"/>
            <a:ext cx="3363855" cy="1815882"/>
          </a:xfrm>
          <a:prstGeom prst="rect">
            <a:avLst/>
          </a:prstGeom>
          <a:noFill/>
        </p:spPr>
        <p:txBody>
          <a:bodyPr wrap="square" rtlCol="0">
            <a:spAutoFit/>
          </a:bodyPr>
          <a:lstStyle/>
          <a:p>
            <a:pPr lvl="2" algn="ctr"/>
            <a:r>
              <a:rPr lang="it-IT" b="1" dirty="0"/>
              <a:t>Ensemble </a:t>
            </a:r>
            <a:r>
              <a:rPr lang="it-IT" dirty="0"/>
              <a:t>: </a:t>
            </a:r>
          </a:p>
          <a:p>
            <a:pPr lvl="2" algn="ctr"/>
            <a:endParaRPr lang="it-IT" dirty="0"/>
          </a:p>
          <a:p>
            <a:pPr lvl="2" algn="ctr"/>
            <a:r>
              <a:rPr lang="it-IT" dirty="0"/>
              <a:t>RandomForest </a:t>
            </a:r>
          </a:p>
          <a:p>
            <a:pPr lvl="2" algn="ctr"/>
            <a:r>
              <a:rPr lang="it-IT" dirty="0"/>
              <a:t>Gradient Boost</a:t>
            </a:r>
          </a:p>
          <a:p>
            <a:pPr lvl="2" algn="ctr"/>
            <a:r>
              <a:rPr lang="it-IT" dirty="0"/>
              <a:t>Ada Boost</a:t>
            </a:r>
          </a:p>
          <a:p>
            <a:pPr lvl="2" algn="ctr"/>
            <a:r>
              <a:rPr lang="it-IT" dirty="0"/>
              <a:t>XGBoost</a:t>
            </a:r>
          </a:p>
          <a:p>
            <a:pPr lvl="2" algn="ctr"/>
            <a:r>
              <a:rPr lang="en-US" dirty="0"/>
              <a:t>LGBM</a:t>
            </a:r>
          </a:p>
          <a:p>
            <a:pPr algn="ctr"/>
            <a:endParaRPr lang="en-US" dirty="0"/>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809E3E-3489-8793-4978-E0A4E508B0E5}"/>
              </a:ext>
            </a:extLst>
          </p:cNvPr>
          <p:cNvSpPr>
            <a:spLocks noGrp="1"/>
          </p:cNvSpPr>
          <p:nvPr>
            <p:ph type="sldNum" idx="12"/>
          </p:nvPr>
        </p:nvSpPr>
        <p:spPr/>
        <p:txBody>
          <a:bodyPr/>
          <a:lstStyle/>
          <a:p>
            <a:fld id="{00000000-1234-1234-1234-123412341234}" type="slidenum">
              <a:rPr lang="en-US" smtClean="0"/>
              <a:pPr/>
              <a:t>5</a:t>
            </a:fld>
            <a:endParaRPr lang="en-US"/>
          </a:p>
        </p:txBody>
      </p:sp>
      <p:sp>
        <p:nvSpPr>
          <p:cNvPr id="24" name="Сквиркл">
            <a:extLst>
              <a:ext uri="{FF2B5EF4-FFF2-40B4-BE49-F238E27FC236}">
                <a16:creationId xmlns:a16="http://schemas.microsoft.com/office/drawing/2014/main" id="{49945243-EC7E-761B-4723-2654CC0229A3}"/>
              </a:ext>
            </a:extLst>
          </p:cNvPr>
          <p:cNvSpPr/>
          <p:nvPr/>
        </p:nvSpPr>
        <p:spPr>
          <a:xfrm>
            <a:off x="7482348" y="1074934"/>
            <a:ext cx="4050639" cy="5170794"/>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25" name="Rectangle: Top Corners Rounded 24">
            <a:extLst>
              <a:ext uri="{FF2B5EF4-FFF2-40B4-BE49-F238E27FC236}">
                <a16:creationId xmlns:a16="http://schemas.microsoft.com/office/drawing/2014/main" id="{4DFF7006-0D92-8E05-D2C0-971822FF307E}"/>
              </a:ext>
            </a:extLst>
          </p:cNvPr>
          <p:cNvSpPr/>
          <p:nvPr/>
        </p:nvSpPr>
        <p:spPr>
          <a:xfrm>
            <a:off x="7482348" y="1036232"/>
            <a:ext cx="4050639" cy="3281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OBSERVATIONS</a:t>
            </a:r>
          </a:p>
        </p:txBody>
      </p:sp>
      <p:sp>
        <p:nvSpPr>
          <p:cNvPr id="12" name="Сквиркл">
            <a:extLst>
              <a:ext uri="{FF2B5EF4-FFF2-40B4-BE49-F238E27FC236}">
                <a16:creationId xmlns:a16="http://schemas.microsoft.com/office/drawing/2014/main" id="{6CAC119A-B4B9-C719-AD95-09C74FF6FBA1}"/>
              </a:ext>
            </a:extLst>
          </p:cNvPr>
          <p:cNvSpPr/>
          <p:nvPr/>
        </p:nvSpPr>
        <p:spPr>
          <a:xfrm>
            <a:off x="1597709" y="920830"/>
            <a:ext cx="4050639"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38" name="Rectangle: Top Corners Rounded 37">
            <a:extLst>
              <a:ext uri="{FF2B5EF4-FFF2-40B4-BE49-F238E27FC236}">
                <a16:creationId xmlns:a16="http://schemas.microsoft.com/office/drawing/2014/main" id="{DCBC795C-4E08-47EA-A160-8C9CC70DFB4C}"/>
              </a:ext>
            </a:extLst>
          </p:cNvPr>
          <p:cNvSpPr/>
          <p:nvPr/>
        </p:nvSpPr>
        <p:spPr>
          <a:xfrm flipH="1">
            <a:off x="1668769" y="996903"/>
            <a:ext cx="3879532" cy="367489"/>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PERFORMANCE OF THE MODEL</a:t>
            </a:r>
          </a:p>
        </p:txBody>
      </p:sp>
      <p:pic>
        <p:nvPicPr>
          <p:cNvPr id="5" name="Picture 4">
            <a:extLst>
              <a:ext uri="{FF2B5EF4-FFF2-40B4-BE49-F238E27FC236}">
                <a16:creationId xmlns:a16="http://schemas.microsoft.com/office/drawing/2014/main" id="{C8231222-3B08-21D0-8529-D8D1811C06E8}"/>
              </a:ext>
            </a:extLst>
          </p:cNvPr>
          <p:cNvPicPr>
            <a:picLocks noChangeAspect="1"/>
          </p:cNvPicPr>
          <p:nvPr/>
        </p:nvPicPr>
        <p:blipFill>
          <a:blip r:embed="rId2"/>
          <a:stretch>
            <a:fillRect/>
          </a:stretch>
        </p:blipFill>
        <p:spPr>
          <a:xfrm>
            <a:off x="1503085" y="1641987"/>
            <a:ext cx="3834525" cy="2064774"/>
          </a:xfrm>
          <a:prstGeom prst="rect">
            <a:avLst/>
          </a:prstGeom>
        </p:spPr>
      </p:pic>
      <p:pic>
        <p:nvPicPr>
          <p:cNvPr id="7" name="Picture 6">
            <a:extLst>
              <a:ext uri="{FF2B5EF4-FFF2-40B4-BE49-F238E27FC236}">
                <a16:creationId xmlns:a16="http://schemas.microsoft.com/office/drawing/2014/main" id="{B67B5AB3-4496-23D5-95AA-9B16093B99EC}"/>
              </a:ext>
            </a:extLst>
          </p:cNvPr>
          <p:cNvPicPr>
            <a:picLocks noChangeAspect="1"/>
          </p:cNvPicPr>
          <p:nvPr/>
        </p:nvPicPr>
        <p:blipFill>
          <a:blip r:embed="rId3"/>
          <a:stretch>
            <a:fillRect/>
          </a:stretch>
        </p:blipFill>
        <p:spPr>
          <a:xfrm>
            <a:off x="1668769" y="3839417"/>
            <a:ext cx="3668841" cy="2273655"/>
          </a:xfrm>
          <a:prstGeom prst="rect">
            <a:avLst/>
          </a:prstGeom>
        </p:spPr>
      </p:pic>
      <p:sp>
        <p:nvSpPr>
          <p:cNvPr id="8" name="TextBox 7">
            <a:extLst>
              <a:ext uri="{FF2B5EF4-FFF2-40B4-BE49-F238E27FC236}">
                <a16:creationId xmlns:a16="http://schemas.microsoft.com/office/drawing/2014/main" id="{2A2BF79D-CD98-C923-547B-B081E47C7E6D}"/>
              </a:ext>
            </a:extLst>
          </p:cNvPr>
          <p:cNvSpPr txBox="1"/>
          <p:nvPr/>
        </p:nvSpPr>
        <p:spPr>
          <a:xfrm>
            <a:off x="7796981" y="2250788"/>
            <a:ext cx="3416220" cy="3108543"/>
          </a:xfrm>
          <a:prstGeom prst="rect">
            <a:avLst/>
          </a:prstGeom>
          <a:noFill/>
        </p:spPr>
        <p:txBody>
          <a:bodyPr wrap="square" rtlCol="0">
            <a:spAutoFit/>
          </a:bodyPr>
          <a:lstStyle/>
          <a:p>
            <a:pPr marL="285750" indent="-285750">
              <a:buFont typeface="Arial" panose="020B0604020202020204" pitchFamily="34" charset="0"/>
              <a:buChar char="•"/>
            </a:pPr>
            <a:r>
              <a:rPr lang="en-US" dirty="0">
                <a:highlight>
                  <a:srgbClr val="FFFFFF"/>
                </a:highlight>
                <a:latin typeface="Arial" panose="020B0604020202020204" pitchFamily="34" charset="0"/>
                <a:cs typeface="Arial" panose="020B0604020202020204" pitchFamily="34" charset="0"/>
              </a:rPr>
              <a:t>A </a:t>
            </a:r>
            <a:r>
              <a:rPr lang="en-US" b="0" i="0" dirty="0">
                <a:effectLst/>
                <a:highlight>
                  <a:srgbClr val="FFFFFF"/>
                </a:highlight>
                <a:latin typeface="Arial" panose="020B0604020202020204" pitchFamily="34" charset="0"/>
                <a:cs typeface="Arial" panose="020B0604020202020204" pitchFamily="34" charset="0"/>
              </a:rPr>
              <a:t>huge hike between ThanksGiving and Christmas.</a:t>
            </a:r>
            <a:endParaRPr lang="en-US"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242424"/>
                </a:solidFill>
                <a:highlight>
                  <a:srgbClr val="FFFFFF"/>
                </a:highlight>
                <a:latin typeface="Arial" panose="020B0604020202020204" pitchFamily="34" charset="0"/>
                <a:cs typeface="Arial" panose="020B0604020202020204" pitchFamily="34" charset="0"/>
              </a:rPr>
              <a:t>A</a:t>
            </a:r>
            <a:r>
              <a:rPr lang="en-US" b="0" i="0" dirty="0">
                <a:solidFill>
                  <a:srgbClr val="242424"/>
                </a:solidFill>
                <a:effectLst/>
                <a:highlight>
                  <a:srgbClr val="FFFFFF"/>
                </a:highlight>
                <a:latin typeface="Arial" panose="020B0604020202020204" pitchFamily="34" charset="0"/>
                <a:cs typeface="Arial" panose="020B0604020202020204" pitchFamily="34" charset="0"/>
              </a:rPr>
              <a:t>fter hyperparameter tuning, the model that works best with this data is Random Forest.</a:t>
            </a:r>
          </a:p>
          <a:p>
            <a:pPr marL="285750" indent="-285750">
              <a:buFont typeface="Arial" panose="020B0604020202020204" pitchFamily="34" charset="0"/>
              <a:buChar char="•"/>
            </a:pPr>
            <a:endParaRPr lang="en-US"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effectLst/>
                <a:highlight>
                  <a:srgbClr val="FFFFFF"/>
                </a:highlight>
                <a:latin typeface="Arial" panose="020B0604020202020204" pitchFamily="34" charset="0"/>
                <a:cs typeface="Arial" panose="020B0604020202020204" pitchFamily="34" charset="0"/>
              </a:rPr>
              <a:t>A is the bigger one store so sales is high as usual.</a:t>
            </a:r>
          </a:p>
          <a:p>
            <a:pPr marL="285750" indent="-285750">
              <a:buFont typeface="Arial" panose="020B0604020202020204" pitchFamily="34" charset="0"/>
              <a:buChar char="•"/>
            </a:pPr>
            <a:endParaRPr lang="en-US"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242424"/>
                </a:solidFill>
                <a:highlight>
                  <a:srgbClr val="FFFFFF"/>
                </a:highlight>
                <a:latin typeface="Arial" panose="020B0604020202020204" pitchFamily="34" charset="0"/>
                <a:cs typeface="Arial" panose="020B0604020202020204" pitchFamily="34" charset="0"/>
              </a:rPr>
              <a:t>T</a:t>
            </a:r>
            <a:r>
              <a:rPr lang="en-US" b="0" i="0" dirty="0">
                <a:solidFill>
                  <a:srgbClr val="242424"/>
                </a:solidFill>
                <a:effectLst/>
                <a:highlight>
                  <a:srgbClr val="FFFFFF"/>
                </a:highlight>
                <a:latin typeface="Arial" panose="020B0604020202020204" pitchFamily="34" charset="0"/>
                <a:cs typeface="Arial" panose="020B0604020202020204" pitchFamily="34" charset="0"/>
              </a:rPr>
              <a:t>he GridSearchCV to obtain the best fit random forest model.</a:t>
            </a:r>
          </a:p>
          <a:p>
            <a:endParaRPr lang="en-US" dirty="0"/>
          </a:p>
          <a:p>
            <a:endParaRPr lang="en-US" dirty="0"/>
          </a:p>
        </p:txBody>
      </p:sp>
    </p:spTree>
    <p:extLst>
      <p:ext uri="{BB962C8B-B14F-4D97-AF65-F5344CB8AC3E}">
        <p14:creationId xmlns:p14="http://schemas.microsoft.com/office/powerpoint/2010/main" val="3937614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5" name="TextBox 4">
            <a:extLst>
              <a:ext uri="{FF2B5EF4-FFF2-40B4-BE49-F238E27FC236}">
                <a16:creationId xmlns:a16="http://schemas.microsoft.com/office/drawing/2014/main" id="{6AA550AC-5138-F9A9-946A-DD6615012ADA}"/>
              </a:ext>
            </a:extLst>
          </p:cNvPr>
          <p:cNvSpPr txBox="1"/>
          <p:nvPr/>
        </p:nvSpPr>
        <p:spPr>
          <a:xfrm>
            <a:off x="1484670" y="1170039"/>
            <a:ext cx="8406581" cy="4739759"/>
          </a:xfrm>
          <a:prstGeom prst="rect">
            <a:avLst/>
          </a:prstGeom>
          <a:noFill/>
        </p:spPr>
        <p:txBody>
          <a:bodyPr wrap="square" rtlCol="0">
            <a:spAutoFit/>
          </a:bodyPr>
          <a:lstStyle/>
          <a:p>
            <a:pPr algn="l"/>
            <a:r>
              <a:rPr lang="en-US" sz="1600" b="0" i="0" dirty="0">
                <a:solidFill>
                  <a:srgbClr val="000000"/>
                </a:solidFill>
                <a:effectLst/>
                <a:highlight>
                  <a:srgbClr val="FFFFFF"/>
                </a:highlight>
                <a:latin typeface="Arial" panose="020B0604020202020204" pitchFamily="34" charset="0"/>
                <a:cs typeface="Arial" panose="020B0604020202020204" pitchFamily="34" charset="0"/>
              </a:rPr>
              <a:t>In this machine learning project, we have used Walmart stores’ historical data to predict weekly sales based on data given from the last three years. As we want to predict a continuous variable, this project is an example of a regression problem.</a:t>
            </a:r>
          </a:p>
          <a:p>
            <a:pPr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The steps are as follows:</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Download the dataset from the source</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Read the .csv file after converting from .zip</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Feature Engineering performed – new date and time, markdown, and holiday features were applied to the dataset.</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Exploratory Data Analysis performed by checking the weekly sales and trends in weekly sales.</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Then the data was prepared for the model training with train, test, and validation splitting</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Identify the numeric and categorical columns.</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Scaling, imputation, and encoding are then done on the same data.</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Model trained using linear model techniques but it was performed poorly.</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Ensemble learning models are used like Random Forest, XGBoost, and LightGBM</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To get the best fit model Hyperparameter tuning was used. Insight shows that the best performance was of the Randomforest model.</a:t>
            </a:r>
          </a:p>
          <a:p>
            <a:endParaRPr lang="en-US" dirty="0"/>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
        <p:nvSpPr>
          <p:cNvPr id="4" name="TextBox 3">
            <a:extLst>
              <a:ext uri="{FF2B5EF4-FFF2-40B4-BE49-F238E27FC236}">
                <a16:creationId xmlns:a16="http://schemas.microsoft.com/office/drawing/2014/main" id="{0BE074C7-94DC-6D25-5D2B-2AA4E2604454}"/>
              </a:ext>
            </a:extLst>
          </p:cNvPr>
          <p:cNvSpPr txBox="1"/>
          <p:nvPr/>
        </p:nvSpPr>
        <p:spPr>
          <a:xfrm>
            <a:off x="796413" y="5378245"/>
            <a:ext cx="8377084" cy="523220"/>
          </a:xfrm>
          <a:prstGeom prst="rect">
            <a:avLst/>
          </a:prstGeom>
          <a:noFill/>
        </p:spPr>
        <p:txBody>
          <a:bodyPr wrap="square" rtlCol="0">
            <a:spAutoFit/>
          </a:bodyPr>
          <a:lstStyle/>
          <a:p>
            <a:r>
              <a:rPr lang="en-US" dirty="0" err="1"/>
              <a:t>Github</a:t>
            </a:r>
            <a:r>
              <a:rPr lang="en-US" dirty="0"/>
              <a:t> : </a:t>
            </a:r>
            <a:r>
              <a:rPr lang="en-US" dirty="0">
                <a:hlinkClick r:id="rId8"/>
              </a:rPr>
              <a:t>https://github.com/ds-stratgic-work/Sales-Prediction</a:t>
            </a:r>
            <a:r>
              <a:rPr lang="en-US">
                <a:hlinkClick r:id="rId8"/>
              </a:rPr>
              <a:t>.git</a:t>
            </a:r>
            <a:r>
              <a:rPr lang="en-US"/>
              <a:t> </a:t>
            </a:r>
            <a:endParaRPr lang="en-US" dirty="0"/>
          </a:p>
          <a:p>
            <a:endParaRPr lang="en-US" dirty="0"/>
          </a:p>
        </p:txBody>
      </p:sp>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4268</TotalTime>
  <Words>583</Words>
  <Application>Microsoft Office PowerPoint</Application>
  <PresentationFormat>Widescreen</PresentationFormat>
  <Paragraphs>77</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PowerPoint Presentation</vt:lpstr>
      <vt:lpstr>Agenda</vt:lpstr>
      <vt:lpstr>PowerPoint Presentation</vt:lpstr>
      <vt:lpstr>Sales Prediction - Retailers</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44</cp:revision>
  <dcterms:created xsi:type="dcterms:W3CDTF">2022-04-11T12:34:12Z</dcterms:created>
  <dcterms:modified xsi:type="dcterms:W3CDTF">2024-05-13T04:25:43Z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